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87433" autoAdjust="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hiel Huizer" userId="6bc960c0-5d73-417d-ac74-793b77e58855" providerId="ADAL" clId="{0A82A8DC-1B7C-447A-9448-39BA9B62F0CB}"/>
    <pc:docChg chg="modSld">
      <pc:chgData name="Machiel Huizer" userId="6bc960c0-5d73-417d-ac74-793b77e58855" providerId="ADAL" clId="{0A82A8DC-1B7C-447A-9448-39BA9B62F0CB}" dt="2019-09-20T11:03:58.782" v="29" actId="20577"/>
      <pc:docMkLst>
        <pc:docMk/>
      </pc:docMkLst>
      <pc:sldChg chg="modSp">
        <pc:chgData name="Machiel Huizer" userId="6bc960c0-5d73-417d-ac74-793b77e58855" providerId="ADAL" clId="{0A82A8DC-1B7C-447A-9448-39BA9B62F0CB}" dt="2019-09-20T11:01:53.881" v="7" actId="20577"/>
        <pc:sldMkLst>
          <pc:docMk/>
          <pc:sldMk cId="3130849732" sldId="257"/>
        </pc:sldMkLst>
        <pc:spChg chg="mod">
          <ac:chgData name="Machiel Huizer" userId="6bc960c0-5d73-417d-ac74-793b77e58855" providerId="ADAL" clId="{0A82A8DC-1B7C-447A-9448-39BA9B62F0CB}" dt="2019-09-20T11:01:53.881" v="7" actId="20577"/>
          <ac:spMkLst>
            <pc:docMk/>
            <pc:sldMk cId="3130849732" sldId="257"/>
            <ac:spMk id="3" creationId="{00000000-0000-0000-0000-000000000000}"/>
          </ac:spMkLst>
        </pc:spChg>
      </pc:sldChg>
      <pc:sldChg chg="modSp">
        <pc:chgData name="Machiel Huizer" userId="6bc960c0-5d73-417d-ac74-793b77e58855" providerId="ADAL" clId="{0A82A8DC-1B7C-447A-9448-39BA9B62F0CB}" dt="2019-09-20T11:03:58.782" v="29" actId="20577"/>
        <pc:sldMkLst>
          <pc:docMk/>
          <pc:sldMk cId="2328039962" sldId="264"/>
        </pc:sldMkLst>
        <pc:spChg chg="mod">
          <ac:chgData name="Machiel Huizer" userId="6bc960c0-5d73-417d-ac74-793b77e58855" providerId="ADAL" clId="{0A82A8DC-1B7C-447A-9448-39BA9B62F0CB}" dt="2019-09-20T11:03:58.782" v="29" actId="20577"/>
          <ac:spMkLst>
            <pc:docMk/>
            <pc:sldMk cId="2328039962" sldId="264"/>
            <ac:spMk id="4" creationId="{0069EE76-6138-48C0-9C93-59F6A33999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99AF8-A40C-407E-A910-020E8EAC7189}" type="datetimeFigureOut">
              <a:rPr lang="nl-NL" smtClean="0"/>
              <a:t>20-9-2019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F800E-9CF8-432F-9F95-410B297EABD8}" type="slidenum">
              <a:rPr lang="nl-NL" smtClean="0"/>
              <a:t>‹nr.›</a:t>
            </a:fld>
            <a:endParaRPr lang="nl-NL"/>
          </a:p>
        </p:txBody>
      </p:sp>
    </p:spTree>
    <p:extLst>
      <p:ext uri="{BB962C8B-B14F-4D97-AF65-F5344CB8AC3E}">
        <p14:creationId xmlns:p14="http://schemas.microsoft.com/office/powerpoint/2010/main" val="106927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literoflight.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de sloppenwijken van </a:t>
            </a:r>
            <a:r>
              <a:rPr lang="nl-NL" sz="1200" b="0" i="0" kern="1200" dirty="0" err="1">
                <a:solidFill>
                  <a:schemeClr val="tx1"/>
                </a:solidFill>
                <a:effectLst/>
                <a:latin typeface="+mn-lt"/>
                <a:ea typeface="+mn-ea"/>
                <a:cs typeface="+mn-cs"/>
              </a:rPr>
              <a:t>Karnataka</a:t>
            </a:r>
            <a:r>
              <a:rPr lang="nl-NL" sz="1200" b="0" i="0" kern="1200" dirty="0">
                <a:solidFill>
                  <a:schemeClr val="tx1"/>
                </a:solidFill>
                <a:effectLst/>
                <a:latin typeface="+mn-lt"/>
                <a:ea typeface="+mn-ea"/>
                <a:cs typeface="+mn-cs"/>
              </a:rPr>
              <a:t> is veel armoede. Veel huizen zijn niet aangesloten op elektriciteit en hebben nauwelijks ramen, waardoor het voor mensen lastig is om binnenshuis te koken, leven en werken of om bijvoorbeeld onderwijs te verzorgen. De kerosine-lampen, die de inwoners nu veelal gebruiken, zijn brandgevaarlijk en verspreiden ongezonde dampen. Het low-</a:t>
            </a:r>
            <a:r>
              <a:rPr lang="nl-NL" sz="1200" b="0" i="0" kern="1200" dirty="0" err="1">
                <a:solidFill>
                  <a:schemeClr val="tx1"/>
                </a:solidFill>
                <a:effectLst/>
                <a:latin typeface="+mn-lt"/>
                <a:ea typeface="+mn-ea"/>
                <a:cs typeface="+mn-cs"/>
              </a:rPr>
              <a:t>tech</a:t>
            </a:r>
            <a:r>
              <a:rPr lang="nl-NL" sz="1200" b="0" i="0" kern="1200" dirty="0">
                <a:solidFill>
                  <a:schemeClr val="tx1"/>
                </a:solidFill>
                <a:effectLst/>
                <a:latin typeface="+mn-lt"/>
                <a:ea typeface="+mn-ea"/>
                <a:cs typeface="+mn-cs"/>
              </a:rPr>
              <a:t> concept van </a:t>
            </a:r>
            <a:r>
              <a:rPr lang="nl-NL" sz="1200" b="0" i="0" u="none" strike="noStrike" kern="1200" dirty="0">
                <a:solidFill>
                  <a:schemeClr val="tx1"/>
                </a:solidFill>
                <a:effectLst/>
                <a:latin typeface="+mn-lt"/>
                <a:ea typeface="+mn-ea"/>
                <a:cs typeface="+mn-cs"/>
                <a:hlinkClick r:id="rId3"/>
              </a:rPr>
              <a:t>Liter of Light</a:t>
            </a:r>
            <a:r>
              <a:rPr lang="nl-NL" sz="1200" b="0" i="0" kern="1200" dirty="0">
                <a:solidFill>
                  <a:schemeClr val="tx1"/>
                </a:solidFill>
                <a:effectLst/>
                <a:latin typeface="+mn-lt"/>
                <a:ea typeface="+mn-ea"/>
                <a:cs typeface="+mn-cs"/>
              </a:rPr>
              <a:t> is in 2002 ontwikkeld door de Braziliaan Alfredo </a:t>
            </a:r>
            <a:r>
              <a:rPr lang="nl-NL" sz="1200" b="0" i="0" kern="1200" dirty="0" err="1">
                <a:solidFill>
                  <a:schemeClr val="tx1"/>
                </a:solidFill>
                <a:effectLst/>
                <a:latin typeface="+mn-lt"/>
                <a:ea typeface="+mn-ea"/>
                <a:cs typeface="+mn-cs"/>
              </a:rPr>
              <a:t>Moser</a:t>
            </a:r>
            <a:r>
              <a:rPr lang="nl-NL" sz="1200" b="0" i="0" kern="1200" dirty="0">
                <a:solidFill>
                  <a:schemeClr val="tx1"/>
                </a:solidFill>
                <a:effectLst/>
                <a:latin typeface="+mn-lt"/>
                <a:ea typeface="+mn-ea"/>
                <a:cs typeface="+mn-cs"/>
              </a:rPr>
              <a:t> en wordt momenteel in meerdere landen gebruikt. Hoe het werkt? Leer mensen hoe ze met een grote plastic fles, gevuld met enkele liters water en chloor (tegen algengroei) binnenskamers licht kunnen brengen (60-70 watt) door de fles voor n derde deel door het dak heen te steken. Zonne-energie wordt licht. Een prachtig voorbeeld van een schone, gezonde en bijzonder goedkope innovatie met een enorme impact op het leven van de sloppenwijkbewoners.</a:t>
            </a:r>
            <a:endParaRPr lang="nl-NL" dirty="0"/>
          </a:p>
        </p:txBody>
      </p:sp>
      <p:sp>
        <p:nvSpPr>
          <p:cNvPr id="4" name="Tijdelijke aanduiding voor dianummer 3"/>
          <p:cNvSpPr>
            <a:spLocks noGrp="1"/>
          </p:cNvSpPr>
          <p:nvPr>
            <p:ph type="sldNum" sz="quarter" idx="5"/>
          </p:nvPr>
        </p:nvSpPr>
        <p:spPr/>
        <p:txBody>
          <a:bodyPr/>
          <a:lstStyle/>
          <a:p>
            <a:fld id="{0E8F800E-9CF8-432F-9F95-410B297EABD8}" type="slidenum">
              <a:rPr lang="nl-NL" smtClean="0"/>
              <a:t>8</a:t>
            </a:fld>
            <a:endParaRPr lang="nl-NL"/>
          </a:p>
        </p:txBody>
      </p:sp>
    </p:spTree>
    <p:extLst>
      <p:ext uri="{BB962C8B-B14F-4D97-AF65-F5344CB8AC3E}">
        <p14:creationId xmlns:p14="http://schemas.microsoft.com/office/powerpoint/2010/main" val="311242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8F800E-9CF8-432F-9F95-410B297EABD8}" type="slidenum">
              <a:rPr lang="nl-NL" smtClean="0"/>
              <a:t>9</a:t>
            </a:fld>
            <a:endParaRPr lang="nl-NL"/>
          </a:p>
        </p:txBody>
      </p:sp>
    </p:spTree>
    <p:extLst>
      <p:ext uri="{BB962C8B-B14F-4D97-AF65-F5344CB8AC3E}">
        <p14:creationId xmlns:p14="http://schemas.microsoft.com/office/powerpoint/2010/main" val="2942633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77604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398287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325490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186718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378885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301499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241434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71408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364661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D0C0DB4-AE50-43D7-B94F-B76AABDE3F00}" type="datetimeFigureOut">
              <a:rPr lang="nl-NL" smtClean="0"/>
              <a:t>20-9-2019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AA3891E-2BAE-4196-9F33-89FD6360830F}" type="slidenum">
              <a:rPr lang="nl-NL" smtClean="0"/>
              <a:t>‹nr.›</a:t>
            </a:fld>
            <a:endParaRPr lang="nl-NL"/>
          </a:p>
        </p:txBody>
      </p:sp>
    </p:spTree>
    <p:extLst>
      <p:ext uri="{BB962C8B-B14F-4D97-AF65-F5344CB8AC3E}">
        <p14:creationId xmlns:p14="http://schemas.microsoft.com/office/powerpoint/2010/main" val="333787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C0DB4-AE50-43D7-B94F-B76AABDE3F00}" type="datetimeFigureOut">
              <a:rPr lang="nl-NL" smtClean="0"/>
              <a:t>20-9-2019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3891E-2BAE-4196-9F33-89FD6360830F}"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367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Sociale innovatie</a:t>
            </a:r>
          </a:p>
        </p:txBody>
      </p:sp>
      <p:sp>
        <p:nvSpPr>
          <p:cNvPr id="3" name="Ondertitel 2"/>
          <p:cNvSpPr>
            <a:spLocks noGrp="1"/>
          </p:cNvSpPr>
          <p:nvPr>
            <p:ph type="subTitle" idx="1"/>
          </p:nvPr>
        </p:nvSpPr>
        <p:spPr/>
        <p:txBody>
          <a:bodyPr/>
          <a:lstStyle/>
          <a:p>
            <a:r>
              <a:rPr lang="nl-NL" dirty="0"/>
              <a:t>Helicon MBO Tilburg </a:t>
            </a:r>
          </a:p>
        </p:txBody>
      </p:sp>
      <p:pic>
        <p:nvPicPr>
          <p:cNvPr id="4" name="Afbeelding 3"/>
          <p:cNvPicPr>
            <a:picLocks noChangeAspect="1"/>
          </p:cNvPicPr>
          <p:nvPr/>
        </p:nvPicPr>
        <p:blipFill>
          <a:blip r:embed="rId2"/>
          <a:stretch>
            <a:fillRect/>
          </a:stretch>
        </p:blipFill>
        <p:spPr>
          <a:xfrm>
            <a:off x="24978210" y="12865768"/>
            <a:ext cx="55608106" cy="32421750"/>
          </a:xfrm>
          <a:prstGeom prst="rect">
            <a:avLst/>
          </a:prstGeom>
        </p:spPr>
      </p:pic>
    </p:spTree>
    <p:extLst>
      <p:ext uri="{BB962C8B-B14F-4D97-AF65-F5344CB8AC3E}">
        <p14:creationId xmlns:p14="http://schemas.microsoft.com/office/powerpoint/2010/main" val="313707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a:t>
            </a:r>
          </a:p>
        </p:txBody>
      </p:sp>
      <p:sp>
        <p:nvSpPr>
          <p:cNvPr id="3" name="Tijdelijke aanduiding voor inhoud 2"/>
          <p:cNvSpPr>
            <a:spLocks noGrp="1"/>
          </p:cNvSpPr>
          <p:nvPr>
            <p:ph idx="1"/>
          </p:nvPr>
        </p:nvSpPr>
        <p:spPr/>
        <p:txBody>
          <a:bodyPr>
            <a:normAutofit lnSpcReduction="10000"/>
          </a:bodyPr>
          <a:lstStyle/>
          <a:p>
            <a:r>
              <a:rPr lang="nl-NL" dirty="0"/>
              <a:t>Definitie van de term</a:t>
            </a:r>
          </a:p>
          <a:p>
            <a:r>
              <a:rPr lang="nl-NL" dirty="0"/>
              <a:t>Voorbeelden van sociale innovatie</a:t>
            </a:r>
          </a:p>
          <a:p>
            <a:endParaRPr lang="nl-NL" dirty="0"/>
          </a:p>
          <a:p>
            <a:pPr marL="0" indent="0">
              <a:buNone/>
            </a:pPr>
            <a:r>
              <a:rPr lang="nl-NL" dirty="0"/>
              <a:t>In groepjes uit elkaar:</a:t>
            </a:r>
          </a:p>
          <a:p>
            <a:r>
              <a:rPr lang="nl-NL" dirty="0"/>
              <a:t>Welke sociale innovaties zijn van toepassing op jullie onderwerp</a:t>
            </a:r>
          </a:p>
          <a:p>
            <a:r>
              <a:rPr lang="nl-NL" dirty="0"/>
              <a:t>Hoe past dit in jullie beleidsplan?</a:t>
            </a:r>
          </a:p>
          <a:p>
            <a:endParaRPr lang="nl-NL" dirty="0"/>
          </a:p>
          <a:p>
            <a:pPr marL="0" indent="0">
              <a:buNone/>
            </a:pPr>
            <a:r>
              <a:rPr lang="nl-NL" i="1" dirty="0"/>
              <a:t>(Thomas, Pascalle en Machiel zitten klaar voor vragen opmerkingen en natuurlijk inspiratie)</a:t>
            </a:r>
          </a:p>
        </p:txBody>
      </p:sp>
    </p:spTree>
    <p:extLst>
      <p:ext uri="{BB962C8B-B14F-4D97-AF65-F5344CB8AC3E}">
        <p14:creationId xmlns:p14="http://schemas.microsoft.com/office/powerpoint/2010/main" val="313084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van de term</a:t>
            </a:r>
          </a:p>
        </p:txBody>
      </p:sp>
      <p:sp>
        <p:nvSpPr>
          <p:cNvPr id="3" name="Tijdelijke aanduiding voor inhoud 2"/>
          <p:cNvSpPr>
            <a:spLocks noGrp="1"/>
          </p:cNvSpPr>
          <p:nvPr>
            <p:ph idx="1"/>
          </p:nvPr>
        </p:nvSpPr>
        <p:spPr/>
        <p:txBody>
          <a:bodyPr>
            <a:normAutofit/>
          </a:bodyPr>
          <a:lstStyle/>
          <a:p>
            <a:pPr marL="0" indent="0">
              <a:buNone/>
            </a:pPr>
            <a:r>
              <a:rPr lang="nl-NL" dirty="0"/>
              <a:t>De Nederlandse Adviesraad voor wetenschap, technologie en innovatie (AWTI) beschouwt sociale innovatie als:</a:t>
            </a:r>
          </a:p>
          <a:p>
            <a:pPr marL="0" indent="0">
              <a:buNone/>
            </a:pPr>
            <a:endParaRPr lang="nl-NL" dirty="0"/>
          </a:p>
          <a:p>
            <a:pPr marL="0" indent="0">
              <a:buNone/>
            </a:pPr>
            <a:r>
              <a:rPr lang="nl-NL" i="1" dirty="0"/>
              <a:t>'een verzamelnaam voor hedendaagse initiatieven van mensen en organisaties gericht op innovatieve oplossingen voor maatschappelijke vraagstukken</a:t>
            </a:r>
          </a:p>
        </p:txBody>
      </p:sp>
    </p:spTree>
    <p:extLst>
      <p:ext uri="{BB962C8B-B14F-4D97-AF65-F5344CB8AC3E}">
        <p14:creationId xmlns:p14="http://schemas.microsoft.com/office/powerpoint/2010/main" val="278868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van de term</a:t>
            </a:r>
          </a:p>
        </p:txBody>
      </p:sp>
      <p:sp>
        <p:nvSpPr>
          <p:cNvPr id="3" name="Tijdelijke aanduiding voor inhoud 2"/>
          <p:cNvSpPr>
            <a:spLocks noGrp="1"/>
          </p:cNvSpPr>
          <p:nvPr>
            <p:ph idx="1"/>
          </p:nvPr>
        </p:nvSpPr>
        <p:spPr/>
        <p:txBody>
          <a:bodyPr>
            <a:normAutofit/>
          </a:bodyPr>
          <a:lstStyle/>
          <a:p>
            <a:pPr marL="0" indent="0">
              <a:buNone/>
            </a:pPr>
            <a:r>
              <a:rPr lang="nl-NL" dirty="0"/>
              <a:t>Volgens MVO Nederland:</a:t>
            </a:r>
          </a:p>
          <a:p>
            <a:pPr marL="0" indent="0">
              <a:buNone/>
            </a:pPr>
            <a:endParaRPr lang="nl-NL" dirty="0"/>
          </a:p>
          <a:p>
            <a:pPr marL="0" indent="0">
              <a:buNone/>
            </a:pPr>
            <a:r>
              <a:rPr lang="nl-NL" dirty="0"/>
              <a:t>Sociale innovatie gaat over slimmer, flexibeler en dynamisch organiseren. Het verandert de manier waarop we met elkaar samenwerken om het beste uit onszelf én ons werk te halen.</a:t>
            </a:r>
          </a:p>
        </p:txBody>
      </p:sp>
    </p:spTree>
    <p:extLst>
      <p:ext uri="{BB962C8B-B14F-4D97-AF65-F5344CB8AC3E}">
        <p14:creationId xmlns:p14="http://schemas.microsoft.com/office/powerpoint/2010/main" val="293438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van de term</a:t>
            </a:r>
          </a:p>
        </p:txBody>
      </p:sp>
      <p:sp>
        <p:nvSpPr>
          <p:cNvPr id="3" name="Tijdelijke aanduiding voor inhoud 2"/>
          <p:cNvSpPr>
            <a:spLocks noGrp="1"/>
          </p:cNvSpPr>
          <p:nvPr>
            <p:ph idx="1"/>
          </p:nvPr>
        </p:nvSpPr>
        <p:spPr/>
        <p:txBody>
          <a:bodyPr>
            <a:normAutofit/>
          </a:bodyPr>
          <a:lstStyle/>
          <a:p>
            <a:pPr marL="0" indent="0">
              <a:buNone/>
            </a:pPr>
            <a:r>
              <a:rPr lang="nl-NL" dirty="0"/>
              <a:t>Ze hebben zelfs een (inspirerende) quote erbij gevonden!</a:t>
            </a:r>
          </a:p>
          <a:p>
            <a:pPr marL="0" indent="0">
              <a:buNone/>
            </a:pPr>
            <a:endParaRPr lang="nl-NL" dirty="0"/>
          </a:p>
          <a:p>
            <a:pPr marL="0" indent="0">
              <a:buNone/>
            </a:pPr>
            <a:r>
              <a:rPr lang="en-US" i="1" cap="all" dirty="0">
                <a:solidFill>
                  <a:srgbClr val="00B0F0"/>
                </a:solidFill>
              </a:rPr>
              <a:t>“YOU CAN NOT BUILD AN ORGANISATION FIT FOR THE FUTURE IF IT IS NOT FIT FOR HUMAN BEINGS”- GARY HAMEL</a:t>
            </a:r>
          </a:p>
          <a:p>
            <a:pPr marL="0" indent="0">
              <a:buNone/>
            </a:pPr>
            <a:endParaRPr lang="nl-NL" dirty="0"/>
          </a:p>
        </p:txBody>
      </p:sp>
    </p:spTree>
    <p:extLst>
      <p:ext uri="{BB962C8B-B14F-4D97-AF65-F5344CB8AC3E}">
        <p14:creationId xmlns:p14="http://schemas.microsoft.com/office/powerpoint/2010/main" val="94680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van de term</a:t>
            </a:r>
          </a:p>
        </p:txBody>
      </p:sp>
      <p:sp>
        <p:nvSpPr>
          <p:cNvPr id="3" name="Tijdelijke aanduiding voor inhoud 2"/>
          <p:cNvSpPr>
            <a:spLocks noGrp="1"/>
          </p:cNvSpPr>
          <p:nvPr>
            <p:ph idx="1"/>
          </p:nvPr>
        </p:nvSpPr>
        <p:spPr/>
        <p:txBody>
          <a:bodyPr>
            <a:normAutofit/>
          </a:bodyPr>
          <a:lstStyle/>
          <a:p>
            <a:pPr marL="0" indent="0">
              <a:buNone/>
            </a:pPr>
            <a:r>
              <a:rPr lang="nl-NL" dirty="0"/>
              <a:t>Samenvattend:</a:t>
            </a:r>
          </a:p>
          <a:p>
            <a:pPr marL="0" indent="0">
              <a:buNone/>
            </a:pPr>
            <a:endParaRPr lang="nl-NL" dirty="0"/>
          </a:p>
          <a:p>
            <a:r>
              <a:rPr lang="nl-NL" dirty="0"/>
              <a:t>Het is een ‘containerbegrip’</a:t>
            </a:r>
          </a:p>
          <a:p>
            <a:r>
              <a:rPr lang="nl-NL" dirty="0"/>
              <a:t>Het heeft altijd met mensen / maatschappij te maken</a:t>
            </a:r>
          </a:p>
          <a:p>
            <a:r>
              <a:rPr lang="nl-NL" dirty="0"/>
              <a:t>Het draait om vernieuwing en verbetering</a:t>
            </a:r>
          </a:p>
          <a:p>
            <a:r>
              <a:rPr lang="nl-NL" dirty="0"/>
              <a:t>Co-creatie is een vereiste</a:t>
            </a:r>
          </a:p>
        </p:txBody>
      </p:sp>
    </p:spTree>
    <p:extLst>
      <p:ext uri="{BB962C8B-B14F-4D97-AF65-F5344CB8AC3E}">
        <p14:creationId xmlns:p14="http://schemas.microsoft.com/office/powerpoint/2010/main" val="154625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sociale innovatie</a:t>
            </a:r>
          </a:p>
        </p:txBody>
      </p:sp>
      <p:pic>
        <p:nvPicPr>
          <p:cNvPr id="5" name="Tijdelijke aanduiding voor inhoud 4">
            <a:extLst>
              <a:ext uri="{FF2B5EF4-FFF2-40B4-BE49-F238E27FC236}">
                <a16:creationId xmlns:a16="http://schemas.microsoft.com/office/drawing/2014/main" id="{958B4505-60FD-43FD-97E8-5A2C71F45A68}"/>
              </a:ext>
            </a:extLst>
          </p:cNvPr>
          <p:cNvPicPr>
            <a:picLocks noGrp="1" noChangeAspect="1"/>
          </p:cNvPicPr>
          <p:nvPr>
            <p:ph idx="1"/>
          </p:nvPr>
        </p:nvPicPr>
        <p:blipFill>
          <a:blip r:embed="rId2"/>
          <a:stretch>
            <a:fillRect/>
          </a:stretch>
        </p:blipFill>
        <p:spPr>
          <a:xfrm>
            <a:off x="5908275" y="1001868"/>
            <a:ext cx="6283725" cy="1966335"/>
          </a:xfrm>
          <a:prstGeom prst="rect">
            <a:avLst/>
          </a:prstGeom>
        </p:spPr>
      </p:pic>
      <p:pic>
        <p:nvPicPr>
          <p:cNvPr id="4" name="Afbeelding 3">
            <a:extLst>
              <a:ext uri="{FF2B5EF4-FFF2-40B4-BE49-F238E27FC236}">
                <a16:creationId xmlns:a16="http://schemas.microsoft.com/office/drawing/2014/main" id="{2642220F-5935-434D-AA1D-8375B3E3AFDD}"/>
              </a:ext>
            </a:extLst>
          </p:cNvPr>
          <p:cNvPicPr>
            <a:picLocks noChangeAspect="1"/>
          </p:cNvPicPr>
          <p:nvPr/>
        </p:nvPicPr>
        <p:blipFill>
          <a:blip r:embed="rId3"/>
          <a:stretch>
            <a:fillRect/>
          </a:stretch>
        </p:blipFill>
        <p:spPr>
          <a:xfrm>
            <a:off x="2803358" y="2963809"/>
            <a:ext cx="9456373" cy="3894191"/>
          </a:xfrm>
          <a:prstGeom prst="rect">
            <a:avLst/>
          </a:prstGeom>
        </p:spPr>
      </p:pic>
      <p:pic>
        <p:nvPicPr>
          <p:cNvPr id="6" name="Afbeelding 5">
            <a:extLst>
              <a:ext uri="{FF2B5EF4-FFF2-40B4-BE49-F238E27FC236}">
                <a16:creationId xmlns:a16="http://schemas.microsoft.com/office/drawing/2014/main" id="{8536EE38-AF4E-4DFF-9086-C6AE63696DC7}"/>
              </a:ext>
            </a:extLst>
          </p:cNvPr>
          <p:cNvPicPr>
            <a:picLocks noChangeAspect="1"/>
          </p:cNvPicPr>
          <p:nvPr/>
        </p:nvPicPr>
        <p:blipFill>
          <a:blip r:embed="rId4"/>
          <a:stretch>
            <a:fillRect/>
          </a:stretch>
        </p:blipFill>
        <p:spPr>
          <a:xfrm>
            <a:off x="2775376" y="870236"/>
            <a:ext cx="2137423" cy="2072434"/>
          </a:xfrm>
          <a:prstGeom prst="rect">
            <a:avLst/>
          </a:prstGeom>
        </p:spPr>
      </p:pic>
    </p:spTree>
    <p:extLst>
      <p:ext uri="{BB962C8B-B14F-4D97-AF65-F5344CB8AC3E}">
        <p14:creationId xmlns:p14="http://schemas.microsoft.com/office/powerpoint/2010/main" val="386480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sociale innovatie</a:t>
            </a:r>
          </a:p>
        </p:txBody>
      </p:sp>
      <p:pic>
        <p:nvPicPr>
          <p:cNvPr id="8" name="Tijdelijke aanduiding voor inhoud 7">
            <a:extLst>
              <a:ext uri="{FF2B5EF4-FFF2-40B4-BE49-F238E27FC236}">
                <a16:creationId xmlns:a16="http://schemas.microsoft.com/office/drawing/2014/main" id="{B08B7043-AE80-4D76-A288-89AB04CE6072}"/>
              </a:ext>
            </a:extLst>
          </p:cNvPr>
          <p:cNvPicPr>
            <a:picLocks noGrp="1" noChangeAspect="1"/>
          </p:cNvPicPr>
          <p:nvPr>
            <p:ph idx="1"/>
          </p:nvPr>
        </p:nvPicPr>
        <p:blipFill>
          <a:blip r:embed="rId3"/>
          <a:stretch>
            <a:fillRect/>
          </a:stretch>
        </p:blipFill>
        <p:spPr>
          <a:xfrm>
            <a:off x="3048696" y="1105662"/>
            <a:ext cx="3047304" cy="2021296"/>
          </a:xfrm>
          <a:prstGeom prst="rect">
            <a:avLst/>
          </a:prstGeom>
        </p:spPr>
      </p:pic>
      <p:pic>
        <p:nvPicPr>
          <p:cNvPr id="10" name="Afbeelding 9">
            <a:extLst>
              <a:ext uri="{FF2B5EF4-FFF2-40B4-BE49-F238E27FC236}">
                <a16:creationId xmlns:a16="http://schemas.microsoft.com/office/drawing/2014/main" id="{647D76B4-4BD2-4FE3-B85A-09FDAC85D27D}"/>
              </a:ext>
            </a:extLst>
          </p:cNvPr>
          <p:cNvPicPr>
            <a:picLocks noChangeAspect="1"/>
          </p:cNvPicPr>
          <p:nvPr/>
        </p:nvPicPr>
        <p:blipFill>
          <a:blip r:embed="rId4"/>
          <a:stretch>
            <a:fillRect/>
          </a:stretch>
        </p:blipFill>
        <p:spPr>
          <a:xfrm>
            <a:off x="7994878" y="1286054"/>
            <a:ext cx="2654462" cy="1119129"/>
          </a:xfrm>
          <a:prstGeom prst="rect">
            <a:avLst/>
          </a:prstGeom>
        </p:spPr>
      </p:pic>
      <p:pic>
        <p:nvPicPr>
          <p:cNvPr id="11" name="Afbeelding 10">
            <a:extLst>
              <a:ext uri="{FF2B5EF4-FFF2-40B4-BE49-F238E27FC236}">
                <a16:creationId xmlns:a16="http://schemas.microsoft.com/office/drawing/2014/main" id="{C0C8E1B6-482F-468F-A1E0-1BFFEC8F1883}"/>
              </a:ext>
            </a:extLst>
          </p:cNvPr>
          <p:cNvPicPr>
            <a:picLocks noChangeAspect="1"/>
          </p:cNvPicPr>
          <p:nvPr/>
        </p:nvPicPr>
        <p:blipFill>
          <a:blip r:embed="rId5"/>
          <a:stretch>
            <a:fillRect/>
          </a:stretch>
        </p:blipFill>
        <p:spPr>
          <a:xfrm>
            <a:off x="8070951" y="2709725"/>
            <a:ext cx="2578389" cy="3815619"/>
          </a:xfrm>
          <a:prstGeom prst="rect">
            <a:avLst/>
          </a:prstGeom>
        </p:spPr>
      </p:pic>
      <p:pic>
        <p:nvPicPr>
          <p:cNvPr id="12" name="Afbeelding 11">
            <a:extLst>
              <a:ext uri="{FF2B5EF4-FFF2-40B4-BE49-F238E27FC236}">
                <a16:creationId xmlns:a16="http://schemas.microsoft.com/office/drawing/2014/main" id="{1FB1C223-8BDA-4BF6-BB5B-73229FB9B992}"/>
              </a:ext>
            </a:extLst>
          </p:cNvPr>
          <p:cNvPicPr>
            <a:picLocks noChangeAspect="1"/>
          </p:cNvPicPr>
          <p:nvPr/>
        </p:nvPicPr>
        <p:blipFill>
          <a:blip r:embed="rId6"/>
          <a:stretch>
            <a:fillRect/>
          </a:stretch>
        </p:blipFill>
        <p:spPr>
          <a:xfrm>
            <a:off x="3048696" y="3657600"/>
            <a:ext cx="3188400" cy="2094738"/>
          </a:xfrm>
          <a:prstGeom prst="rect">
            <a:avLst/>
          </a:prstGeom>
        </p:spPr>
      </p:pic>
    </p:spTree>
    <p:extLst>
      <p:ext uri="{BB962C8B-B14F-4D97-AF65-F5344CB8AC3E}">
        <p14:creationId xmlns:p14="http://schemas.microsoft.com/office/powerpoint/2010/main" val="211127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4" name="Tijdelijke aanduiding voor inhoud 3">
            <a:extLst>
              <a:ext uri="{FF2B5EF4-FFF2-40B4-BE49-F238E27FC236}">
                <a16:creationId xmlns:a16="http://schemas.microsoft.com/office/drawing/2014/main" id="{0069EE76-6138-48C0-9C93-59F6A3399930}"/>
              </a:ext>
            </a:extLst>
          </p:cNvPr>
          <p:cNvSpPr>
            <a:spLocks noGrp="1"/>
          </p:cNvSpPr>
          <p:nvPr>
            <p:ph idx="1"/>
          </p:nvPr>
        </p:nvSpPr>
        <p:spPr>
          <a:xfrm>
            <a:off x="2772949" y="1486679"/>
            <a:ext cx="7285451" cy="4029886"/>
          </a:xfrm>
        </p:spPr>
        <p:txBody>
          <a:bodyPr>
            <a:normAutofit lnSpcReduction="10000"/>
          </a:bodyPr>
          <a:lstStyle/>
          <a:p>
            <a:r>
              <a:rPr lang="nl-NL" dirty="0"/>
              <a:t>Ga per gebied op zoek naar passende  sociale innovaties</a:t>
            </a:r>
          </a:p>
          <a:p>
            <a:r>
              <a:rPr lang="nl-NL" dirty="0"/>
              <a:t>In hoeverre is dit bruikbaar in het beleid dat jullie adviseren?</a:t>
            </a:r>
          </a:p>
          <a:p>
            <a:r>
              <a:rPr lang="nl-NL" dirty="0"/>
              <a:t>Probeer dit op te nemen in jullie stuk</a:t>
            </a:r>
          </a:p>
          <a:p>
            <a:endParaRPr lang="nl-NL" dirty="0"/>
          </a:p>
          <a:p>
            <a:endParaRPr lang="nl-NL" dirty="0"/>
          </a:p>
          <a:p>
            <a:pPr marL="0" indent="0">
              <a:buNone/>
            </a:pPr>
            <a:r>
              <a:rPr lang="nl-NL" dirty="0"/>
              <a:t>Tip: check of je op de goede weg bent </a:t>
            </a:r>
            <a:r>
              <a:rPr lang="nl-NL"/>
              <a:t>bij Pascalle, </a:t>
            </a:r>
            <a:r>
              <a:rPr lang="nl-NL" dirty="0"/>
              <a:t>Thomas of Machiel</a:t>
            </a:r>
          </a:p>
        </p:txBody>
      </p:sp>
    </p:spTree>
    <p:extLst>
      <p:ext uri="{BB962C8B-B14F-4D97-AF65-F5344CB8AC3E}">
        <p14:creationId xmlns:p14="http://schemas.microsoft.com/office/powerpoint/2010/main" val="2328039962"/>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48D2B7-0C68-4BF4-954E-1FD4E8F54DED}">
  <ds:schemaRefs>
    <ds:schemaRef ds:uri="http://schemas.microsoft.com/sharepoint/v3/contenttype/forms"/>
  </ds:schemaRefs>
</ds:datastoreItem>
</file>

<file path=customXml/itemProps2.xml><?xml version="1.0" encoding="utf-8"?>
<ds:datastoreItem xmlns:ds="http://schemas.openxmlformats.org/officeDocument/2006/customXml" ds:itemID="{0F717FF0-4622-4733-A745-0BECDA948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669D93-52C5-43CD-845C-9ABD64C0697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Helicon thema</Template>
  <TotalTime>611</TotalTime>
  <Words>314</Words>
  <Application>Microsoft Office PowerPoint</Application>
  <PresentationFormat>Breedbeeld</PresentationFormat>
  <Paragraphs>42</Paragraphs>
  <Slides>9</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Helicon thema</vt:lpstr>
      <vt:lpstr>Sociale innovatie</vt:lpstr>
      <vt:lpstr>Inhoud </vt:lpstr>
      <vt:lpstr>Definitie van de term</vt:lpstr>
      <vt:lpstr>Definitie van de term</vt:lpstr>
      <vt:lpstr>Definitie van de term</vt:lpstr>
      <vt:lpstr>Definitie van de term</vt:lpstr>
      <vt:lpstr>Voorbeeld van sociale innovatie</vt:lpstr>
      <vt:lpstr>Voorbeeld van sociale innovatie</vt:lpstr>
      <vt:lpstr>Opdracht:</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Groen in de stad</dc:title>
  <dc:creator>Marieke Drabbe</dc:creator>
  <cp:lastModifiedBy>Machiel Huizer</cp:lastModifiedBy>
  <cp:revision>28</cp:revision>
  <dcterms:created xsi:type="dcterms:W3CDTF">2015-11-08T22:07:58Z</dcterms:created>
  <dcterms:modified xsi:type="dcterms:W3CDTF">2019-09-20T11:04:04Z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